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FF00"/>
    <a:srgbClr val="009900"/>
    <a:srgbClr val="0066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0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3AE54E8-B056-495A-9889-06D2098629D7}" type="datetimeFigureOut">
              <a:rPr lang="en-US"/>
              <a:pPr>
                <a:defRPr/>
              </a:pPr>
              <a:t>9/12/2011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701BC4E-1F2B-4757-95CE-EEAC403A0F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7BCE91-E863-4983-A3CA-FFB0BA1F0C4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CEEFF2-EA0E-4242-B1DF-53C87E02BCB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5AB7B2-98BB-4251-9DF3-6B8E4D2B4FC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ADF020-5F36-4C49-A9E1-497A19166E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064C1B-6968-400E-95C0-A22472D6CF9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C094DE-893A-4299-B9FF-72767A05D51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9FF6D5-05AB-43D9-A7D4-689D20A0386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8B0118-5F0B-4B35-87AB-FEE86E974B1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6DE086-7571-49E8-99A4-0F8983CE095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D535B2-5C04-4B84-9F13-0886F8B916A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06B15-34CF-4A40-A9E5-6DFFEF1E38B6}" type="datetimeFigureOut">
              <a:rPr lang="en-US"/>
              <a:pPr>
                <a:defRPr/>
              </a:pPr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F5466-4D71-49AF-AB73-FE29510528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A8ED9-00A4-481B-8ED1-BC5BC2FBDDB5}" type="datetimeFigureOut">
              <a:rPr lang="en-US"/>
              <a:pPr>
                <a:defRPr/>
              </a:pPr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46016-0688-4EC2-B390-B13B3F447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00CD2-6C44-435E-B48C-480685E0BF8D}" type="datetimeFigureOut">
              <a:rPr lang="en-US"/>
              <a:pPr>
                <a:defRPr/>
              </a:pPr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9EE92-3DA9-4290-BE43-996D35DAC3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679F2-89BA-47CB-96F1-EA9F56335474}" type="datetimeFigureOut">
              <a:rPr lang="en-US"/>
              <a:pPr>
                <a:defRPr/>
              </a:pPr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11E12-1491-488C-86F3-F0EDBEE57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8E658-1EDB-4D05-B9D7-B8634F7A0FAA}" type="datetimeFigureOut">
              <a:rPr lang="en-US"/>
              <a:pPr>
                <a:defRPr/>
              </a:pPr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A97A5-3B75-4CA1-9DC8-702995F2A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BDB42-3647-48A2-8099-18535891CEAF}" type="datetimeFigureOut">
              <a:rPr lang="en-US"/>
              <a:pPr>
                <a:defRPr/>
              </a:pPr>
              <a:t>9/12/2011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F3024-A19E-4CE8-9C2E-8BB62CEFD9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25C53-7E57-47FF-9213-2E9A9CEE3F0F}" type="datetimeFigureOut">
              <a:rPr lang="en-US"/>
              <a:pPr>
                <a:defRPr/>
              </a:pPr>
              <a:t>9/12/2011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BF2F7-D0F9-4C61-92F8-153C91F3AE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D7950-216B-438B-8090-5506A11D55E4}" type="datetimeFigureOut">
              <a:rPr lang="en-US"/>
              <a:pPr>
                <a:defRPr/>
              </a:pPr>
              <a:t>9/12/2011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E6C4C-5121-4A5E-B97E-325E4C8A68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6C708-98F2-4AF1-B7CE-D8030A3000C6}" type="datetimeFigureOut">
              <a:rPr lang="en-US"/>
              <a:pPr>
                <a:defRPr/>
              </a:pPr>
              <a:t>9/12/2011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830B6-ECA9-4CB9-AE3F-1682586A5D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F3D58-D91A-4EA3-A09A-6E9ED604AFA6}" type="datetimeFigureOut">
              <a:rPr lang="en-US"/>
              <a:pPr>
                <a:defRPr/>
              </a:pPr>
              <a:t>9/12/2011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964E9-7A39-4E18-A8DC-4244C969A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2DA6C-D81F-4B0C-A2C9-5080D7BD9541}" type="datetimeFigureOut">
              <a:rPr lang="en-US"/>
              <a:pPr>
                <a:defRPr/>
              </a:pPr>
              <a:t>9/12/2011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FB1BC-C2B7-4C86-BB8B-5C5A458967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15B534-171F-4CFE-BA7A-66423491AEF5}" type="datetimeFigureOut">
              <a:rPr lang="en-US"/>
              <a:pPr>
                <a:defRPr/>
              </a:pPr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E26079-ACE6-4AB8-8779-CE9C3279B2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gh-end-travel-switzerland.com/images/Hirschgeschnetzeltes_mitpilzrahmsauce.jpg" TargetMode="External"/><Relationship Id="rId7" Type="http://schemas.openxmlformats.org/officeDocument/2006/relationships/hyperlink" Target="http://www.recipes4us.co.uk/Cooking%20by%20Country/Germany.ht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ravellady.com/Articles/article-swiss-taste.html" TargetMode="External"/><Relationship Id="rId5" Type="http://schemas.openxmlformats.org/officeDocument/2006/relationships/hyperlink" Target="http://www.kwintessential.co.uk/articles/article/Austria/Austrian-Cooking/1510" TargetMode="External"/><Relationship Id="rId4" Type="http://schemas.openxmlformats.org/officeDocument/2006/relationships/hyperlink" Target="http://farm3.static.flickr.com/2122/2179809036_60929eb61d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 Cultural diversity in German speaking countries </a:t>
            </a:r>
            <a:br>
              <a:rPr lang="en-US" sz="4000" smtClean="0"/>
            </a:br>
            <a:r>
              <a:rPr lang="en-US" sz="4000" smtClean="0"/>
              <a:t>Elias Haase</a:t>
            </a:r>
          </a:p>
        </p:txBody>
      </p:sp>
      <p:sp>
        <p:nvSpPr>
          <p:cNvPr id="4" name="Rectangle 3"/>
          <p:cNvSpPr/>
          <p:nvPr/>
        </p:nvSpPr>
        <p:spPr>
          <a:xfrm>
            <a:off x="1898650" y="941387"/>
            <a:ext cx="515884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Culinary Heritage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Links and Sources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400" smtClean="0"/>
              <a:t>        </a:t>
            </a:r>
            <a:r>
              <a:rPr lang="en-US" sz="1400" smtClean="0">
                <a:hlinkClick r:id="rId3"/>
              </a:rPr>
              <a:t>http://www.high-end-travel-switzerland.com/images/Hirschgeschnetzeltes_mitpilzrahmsauce.jpg</a:t>
            </a:r>
            <a:endParaRPr lang="en-US" sz="1400" smtClean="0"/>
          </a:p>
          <a:p>
            <a:pPr eaLnBrk="1" hangingPunct="1"/>
            <a:r>
              <a:rPr lang="en-US" sz="1600" smtClean="0">
                <a:hlinkClick r:id="rId4"/>
              </a:rPr>
              <a:t>http://farm3.static.flickr.com/2122/2179809036_60929eb61d.jpg</a:t>
            </a:r>
            <a:endParaRPr lang="en-US" sz="1600" smtClean="0"/>
          </a:p>
          <a:p>
            <a:pPr eaLnBrk="1" hangingPunct="1"/>
            <a:r>
              <a:rPr lang="en-US" sz="1600" smtClean="0">
                <a:hlinkClick r:id="rId5"/>
              </a:rPr>
              <a:t>http://www.kwintessential.co.uk/articles/article/Austria/Austrian-Cooking/1510</a:t>
            </a:r>
            <a:endParaRPr lang="en-US" sz="1600" smtClean="0"/>
          </a:p>
          <a:p>
            <a:pPr eaLnBrk="1" hangingPunct="1"/>
            <a:r>
              <a:rPr lang="en-US" sz="1600" smtClean="0">
                <a:hlinkClick r:id="rId6"/>
              </a:rPr>
              <a:t>http://www.travellady.com/Articles/article-swiss-taste.html</a:t>
            </a:r>
            <a:endParaRPr lang="en-US" sz="1600" smtClean="0"/>
          </a:p>
          <a:p>
            <a:pPr eaLnBrk="1" hangingPunct="1"/>
            <a:r>
              <a:rPr lang="en-US" sz="1400" smtClean="0">
                <a:hlinkClick r:id="rId7"/>
              </a:rPr>
              <a:t>http://www.recipes4us.co.uk/Cooking%20by%20Country/Germany.htm</a:t>
            </a:r>
            <a:endParaRPr lang="en-US" sz="1400" smtClean="0"/>
          </a:p>
          <a:p>
            <a:pPr eaLnBrk="1" hangingPunct="1"/>
            <a:endParaRPr lang="en-US" sz="1400" smtClean="0"/>
          </a:p>
          <a:p>
            <a:pPr eaLnBrk="1" hangingPunct="1"/>
            <a:endParaRPr lang="en-US" sz="1600" smtClean="0"/>
          </a:p>
          <a:p>
            <a:pPr eaLnBrk="1" hangingPunct="1"/>
            <a:endParaRPr lang="en-US" sz="1600" smtClean="0"/>
          </a:p>
          <a:p>
            <a:pPr eaLnBrk="1" hangingPunct="1"/>
            <a:endParaRPr lang="en-US" sz="1600" smtClean="0"/>
          </a:p>
          <a:p>
            <a:pPr eaLnBrk="1" hangingPunct="1"/>
            <a:endParaRPr lang="en-US" sz="1600" smtClean="0"/>
          </a:p>
          <a:p>
            <a:pPr eaLnBrk="1" hangingPunct="1"/>
            <a:endParaRPr lang="en-US" sz="1600" smtClean="0"/>
          </a:p>
          <a:p>
            <a:pPr eaLnBrk="1" hangingPunct="1"/>
            <a:endParaRPr lang="en-US" sz="1600" smtClean="0"/>
          </a:p>
          <a:p>
            <a:pPr eaLnBrk="1" hangingPunct="1"/>
            <a:endParaRPr lang="en-US" sz="16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Germany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1) Germany is well known for its meat and dairy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2) Until the middle ages the majority of their diet was meat and dairy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3) Smoking, salting and marinating were popular methods for preserving their meat 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4) During the 8</a:t>
            </a:r>
            <a:r>
              <a:rPr lang="en-US" sz="2800" baseline="30000" smtClean="0"/>
              <a:t>th</a:t>
            </a:r>
            <a:r>
              <a:rPr lang="en-US" sz="2800" smtClean="0"/>
              <a:t> century a large amount of fruits and veggies were recorded as being cultivated in Germany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5) Food in the north resembles Scandinavian food and the southern cuisine resembles Italian cuisine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Austria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1) Austrians are ethnically diverse so there are different types of food</a:t>
            </a:r>
          </a:p>
          <a:p>
            <a:pPr eaLnBrk="1" hangingPunct="1"/>
            <a:r>
              <a:rPr lang="en-US" sz="2400" smtClean="0"/>
              <a:t>2) They include the Dutch, Swiss, Spanish, French, Turkish, German, Croatian, Hungarian, Italian, Slovakian and others</a:t>
            </a:r>
          </a:p>
          <a:p>
            <a:pPr eaLnBrk="1" hangingPunct="1"/>
            <a:r>
              <a:rPr lang="en-US" sz="2400" smtClean="0"/>
              <a:t>3) In the south eastern areas the food is more influenced by the Italians</a:t>
            </a:r>
          </a:p>
          <a:p>
            <a:pPr eaLnBrk="1" hangingPunct="1"/>
            <a:r>
              <a:rPr lang="en-US" sz="2400" smtClean="0"/>
              <a:t>4) In the lower part of Austria the food is more influenced by middle eastern and oriental cuisine, including saffron gravy and a type of the Oriental baklava </a:t>
            </a:r>
          </a:p>
          <a:p>
            <a:pPr eaLnBrk="1" hangingPunct="1"/>
            <a:r>
              <a:rPr lang="en-US" sz="2400" smtClean="0"/>
              <a:t>5) In Vienna the cuisine is influenced by Spain and food influenced when the country was under a monarch rule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Switzerland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1) They incorporate food from Italy, France, and Germany </a:t>
            </a:r>
          </a:p>
          <a:p>
            <a:pPr eaLnBrk="1" hangingPunct="1"/>
            <a:r>
              <a:rPr lang="en-US" smtClean="0"/>
              <a:t>2) Pies and tarts are just as important as the main course </a:t>
            </a:r>
          </a:p>
          <a:p>
            <a:pPr eaLnBrk="1" hangingPunct="1"/>
            <a:r>
              <a:rPr lang="en-US" smtClean="0"/>
              <a:t>3) The Swiss are well known for their cheese </a:t>
            </a:r>
          </a:p>
          <a:p>
            <a:pPr eaLnBrk="1" hangingPunct="1"/>
            <a:r>
              <a:rPr lang="en-US" smtClean="0"/>
              <a:t>4) They are also well known for their chocolate</a:t>
            </a:r>
          </a:p>
          <a:p>
            <a:pPr eaLnBrk="1" hangingPunct="1"/>
            <a:r>
              <a:rPr lang="en-US" smtClean="0"/>
              <a:t>5) Fruits and Veggies are used often in their food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>
            <a:off x="2971800" y="533400"/>
            <a:ext cx="2905125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Swiss Food</a:t>
            </a:r>
          </a:p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Raclette</a:t>
            </a:r>
          </a:p>
        </p:txBody>
      </p:sp>
      <p:pic>
        <p:nvPicPr>
          <p:cNvPr id="22531" name="Picture 5" descr="raclette-su-523467-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286000"/>
            <a:ext cx="417195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4"/>
          <p:cNvSpPr>
            <a:spLocks noChangeArrowheads="1" noChangeShapeType="1" noTextEdit="1"/>
          </p:cNvSpPr>
          <p:nvPr/>
        </p:nvSpPr>
        <p:spPr bwMode="auto">
          <a:xfrm>
            <a:off x="2438400" y="457200"/>
            <a:ext cx="3810000" cy="1838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Austrian Food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Linzer torte</a:t>
            </a:r>
          </a:p>
        </p:txBody>
      </p:sp>
      <p:pic>
        <p:nvPicPr>
          <p:cNvPr id="24579" name="Picture 5" descr="325px-Fo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2743200"/>
            <a:ext cx="4191000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4" descr="Paper bag"/>
          <p:cNvSpPr>
            <a:spLocks noChangeArrowheads="1" noChangeShapeType="1" noTextEdit="1"/>
          </p:cNvSpPr>
          <p:nvPr/>
        </p:nvSpPr>
        <p:spPr bwMode="auto">
          <a:xfrm>
            <a:off x="3200400" y="914400"/>
            <a:ext cx="258127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German Food</a:t>
            </a:r>
          </a:p>
          <a:p>
            <a:pPr algn="ctr"/>
            <a:r>
              <a:rPr lang="en-US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Weiner Schnitzel</a:t>
            </a:r>
          </a:p>
        </p:txBody>
      </p:sp>
      <p:pic>
        <p:nvPicPr>
          <p:cNvPr id="26627" name="Picture 5" descr="wiener-schnitze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2514600"/>
            <a:ext cx="4724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Quiz Questions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/>
              <a:t>1) In which century did Germany begin to incorporate a more diverse culinary experience?</a:t>
            </a:r>
          </a:p>
          <a:p>
            <a:pPr eaLnBrk="1" hangingPunct="1"/>
            <a:r>
              <a:rPr lang="en-US" smtClean="0"/>
              <a:t>A) Austria  B) Switzerland C) France D)Germany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2) Which country is the most diverse with its food? </a:t>
            </a:r>
          </a:p>
          <a:p>
            <a:pPr eaLnBrk="1" hangingPunct="1"/>
            <a:r>
              <a:rPr lang="en-US" smtClean="0"/>
              <a:t>A) Belgium B) Germany C) Austria D) Switzerland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Quiz Answers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1) D: Germany</a:t>
            </a:r>
          </a:p>
          <a:p>
            <a:pPr eaLnBrk="1" hangingPunct="1"/>
            <a:r>
              <a:rPr lang="en-US" smtClean="0"/>
              <a:t>2) C: Austria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292</Words>
  <Application>Microsoft Office PowerPoint</Application>
  <PresentationFormat>On-screen Show (4:3)</PresentationFormat>
  <Paragraphs>50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  Cultural diversity in German speaking countries  Elias Haase</vt:lpstr>
      <vt:lpstr>Germany</vt:lpstr>
      <vt:lpstr>Austria</vt:lpstr>
      <vt:lpstr>Switzerland</vt:lpstr>
      <vt:lpstr>Slide 5</vt:lpstr>
      <vt:lpstr>Slide 6</vt:lpstr>
      <vt:lpstr>Slide 7</vt:lpstr>
      <vt:lpstr>Quiz Questions</vt:lpstr>
      <vt:lpstr>Quiz Answers</vt:lpstr>
      <vt:lpstr>Links and 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diversity in German speaking countries</dc:title>
  <dc:creator>Elias</dc:creator>
  <cp:lastModifiedBy>SCSadmin</cp:lastModifiedBy>
  <cp:revision>14</cp:revision>
  <dcterms:created xsi:type="dcterms:W3CDTF">2011-08-25T21:40:07Z</dcterms:created>
  <dcterms:modified xsi:type="dcterms:W3CDTF">2011-09-12T13:32:03Z</dcterms:modified>
</cp:coreProperties>
</file>